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7" r:id="rId3"/>
    <p:sldId id="299" r:id="rId4"/>
    <p:sldId id="298" r:id="rId5"/>
    <p:sldId id="301" r:id="rId6"/>
    <p:sldId id="317" r:id="rId7"/>
    <p:sldId id="264" r:id="rId8"/>
    <p:sldId id="318" r:id="rId9"/>
    <p:sldId id="316" r:id="rId10"/>
    <p:sldId id="295" r:id="rId11"/>
    <p:sldId id="296" r:id="rId12"/>
    <p:sldId id="305" r:id="rId13"/>
    <p:sldId id="306" r:id="rId14"/>
    <p:sldId id="307" r:id="rId15"/>
    <p:sldId id="308" r:id="rId16"/>
    <p:sldId id="311" r:id="rId17"/>
    <p:sldId id="323" r:id="rId18"/>
    <p:sldId id="309" r:id="rId19"/>
    <p:sldId id="310" r:id="rId20"/>
    <p:sldId id="319" r:id="rId21"/>
    <p:sldId id="320" r:id="rId22"/>
    <p:sldId id="321" r:id="rId23"/>
    <p:sldId id="322" r:id="rId24"/>
    <p:sldId id="300" r:id="rId25"/>
    <p:sldId id="312" r:id="rId26"/>
    <p:sldId id="315" r:id="rId27"/>
    <p:sldId id="27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8"/>
  </p:normalViewPr>
  <p:slideViewPr>
    <p:cSldViewPr snapToGrid="0" snapToObjects="1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1F8E-4F01-9C41-B127-7BB6BD4E42D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714A-6290-E040-BC67-7B403D62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9B768-342E-F642-91C0-87A6A1A6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B708C4-66BC-AF4B-AE5C-9F014058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9019C7-D04D-244F-9A18-5678FC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9FB5C3-4B99-0D4C-9F71-BC84E0DF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9E68E5-FEDB-154E-81B4-E2DCA00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1F6084-696D-D947-B22B-0C048D3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519B7BA-427A-124A-871B-9CA9E5AE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726471-4FC9-6F49-979E-EDC210E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5179A2-5225-844F-A793-442736BF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F8A4F3-CA6D-5143-BFBD-150A2DC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6E4F30D-6785-7147-83B0-114E9FCFA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058C86-6B8C-2A46-BCB3-15E2B5565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7AA145-891B-4042-96F1-8A70B6A6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AAFB32-7AC4-FC48-A48F-C304D1F4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AC3DEC-D1E0-424C-B427-C24CD6B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B4231-B149-564C-8D6F-7965FE58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6086FA-153E-0041-932F-6F3127CB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450DE1-E17D-2B4C-8D5A-39671734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B46F36-2FFB-B145-A582-431F4456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14C10C-8056-6045-8464-3452E64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6373F-8590-3D47-96C4-082094F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69C32D-87DE-9C4A-AC08-10305AE2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C5E214-1C97-C340-8359-BB4555F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1A30FC-1A2D-FA41-89F9-2FC9104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AA5BCF-D514-674D-9980-D693B8A7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44A1DD-64D8-A943-A5C5-8FD20E91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4E1077-0615-EC4E-AE22-185C65055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73B7D3-7A84-8B45-8545-B53B21EB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62407B-8480-3340-A3F3-CE2F281C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72B41D-4056-4241-BDB0-1735272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8016DF-83A1-4D43-9E81-3153BD9F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8ED691-D826-8241-8524-A5252D4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790C4E-F5AD-0840-9E27-2F37E113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31AB56-0DAC-FD41-A379-FE31EE0A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CDCE849-58ED-E64F-8B9C-5C6F959DB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343BCE8-A273-464E-B160-63007D1D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543B75-043F-6F47-A589-483F7E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FFE2686-7F65-184C-AC1C-7508F84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AC70BB-115D-5F40-89EE-1A943EF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3895A-7489-4341-B4F1-201EBB3F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D871FC-15EF-004E-89A8-418C29C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45CEF6-2682-2746-8835-FCBBA3E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B4A1B-7AED-3740-B9B0-5BBE3060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FB5600D-D169-7640-B252-BF6B623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6E45A7-984A-4A4C-A4DC-40D8EFA3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4643FB-A63C-A645-9BEC-B332621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18438-F9A2-624F-AB9D-9872F72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72D8C-0AF8-444F-A935-1CC9F132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232C07-8FF4-3B46-AAB6-24DAEC2E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8A4D78-59E7-7F42-AF85-7A03E12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8CE44C-79F4-3941-91FA-63846F73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03E2F5-2E38-F843-8B2B-7B389BB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CD6227-1157-3446-96D4-193B50D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CC06506-9025-5A43-93A9-55BFA0B9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F546E0-6F3F-254E-9CD8-9783CB876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C2EF0B-65EC-CC4F-B113-7CCCBC26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73AAB1-0B79-BF48-A684-A025E7D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F71510-00EE-C64F-A643-FF87E42D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61C06-891E-9A46-A765-1A38E9C7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E6B24F-F921-104F-9408-2ACEFCD0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D05E85-BC26-8446-88DF-673AB8A2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63A-0B6B-E348-8D80-79012F91F5C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E4A253-9178-0643-9D7A-661949FC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87C9A7-CCE5-1C47-B42B-C27FE2BC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tant.isotm.ru/students/textbook-lis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cko.ru/pages/monitoring_and_diagnostic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tant.isotm.ru/gia-vpr/gi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sotm.ru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distant.isot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pr.sdamgia.ru/" TargetMode="External"/><Relationship Id="rId5" Type="http://schemas.openxmlformats.org/officeDocument/2006/relationships/hyperlink" Target="https://4vpr.ru/" TargetMode="External"/><Relationship Id="rId4" Type="http://schemas.openxmlformats.org/officeDocument/2006/relationships/hyperlink" Target="https://mcko.ru/pages/monitoring_and_diagnostic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webinar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tant.isotm.ru/students/planning/" TargetMode="External"/><Relationship Id="rId4" Type="http://schemas.openxmlformats.org/officeDocument/2006/relationships/hyperlink" Target="https://distant.isotm.ru/downloads/ZOOM_instructio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planning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tant.isotm.ru/students/test-pap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05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збитое сердце со сплошной заливкой">
            <a:extLst>
              <a:ext uri="{FF2B5EF4-FFF2-40B4-BE49-F238E27FC236}">
                <a16:creationId xmlns:a16="http://schemas.microsoft.com/office/drawing/2014/main" xmlns="" id="{F66FF785-8EE3-0147-B531-51AFE7A5D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0203" y="1126584"/>
            <a:ext cx="4122068" cy="4122068"/>
          </a:xfrm>
          <a:prstGeom prst="rect">
            <a:avLst/>
          </a:prstGeom>
        </p:spPr>
      </p:pic>
      <p:sp>
        <p:nvSpPr>
          <p:cNvPr id="10" name="Рамка 9">
            <a:extLst>
              <a:ext uri="{FF2B5EF4-FFF2-40B4-BE49-F238E27FC236}">
                <a16:creationId xmlns:a16="http://schemas.microsoft.com/office/drawing/2014/main" xmlns="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xmlns="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6E8DD4-89BC-E048-8532-DBFD97597E0E}"/>
              </a:ext>
            </a:extLst>
          </p:cNvPr>
          <p:cNvSpPr txBox="1"/>
          <p:nvPr/>
        </p:nvSpPr>
        <p:spPr>
          <a:xfrm>
            <a:off x="1343085" y="3762995"/>
            <a:ext cx="250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</a:rPr>
              <a:t>ПЕРЕСДАЧА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0946A5-5483-E34A-BFA2-1DC688F81FA9}"/>
              </a:ext>
            </a:extLst>
          </p:cNvPr>
          <p:cNvSpPr/>
          <p:nvPr/>
        </p:nvSpPr>
        <p:spPr>
          <a:xfrm>
            <a:off x="5034136" y="134749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«Пересдача»</a:t>
            </a:r>
            <a:endParaRPr lang="ru-RU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получении «2» учащийся информируется через личный кабинет учителем-предметником. На сайт загружается работа (2 вариант). Далее, информация передаётся классному руководителю </a:t>
            </a:r>
            <a:r>
              <a:rPr lang="ru-RU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тот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свою очередь информирует о сроках родителей). Ученик должен выполнить работу в чётко определённые сроки (см. предыдущий слайд). </a:t>
            </a:r>
          </a:p>
        </p:txBody>
      </p:sp>
    </p:spTree>
    <p:extLst>
      <p:ext uri="{BB962C8B-B14F-4D97-AF65-F5344CB8AC3E}">
        <p14:creationId xmlns:p14="http://schemas.microsoft.com/office/powerpoint/2010/main" val="94775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ремление со сплошной заливкой">
            <a:extLst>
              <a:ext uri="{FF2B5EF4-FFF2-40B4-BE49-F238E27FC236}">
                <a16:creationId xmlns:a16="http://schemas.microsoft.com/office/drawing/2014/main" xmlns="" id="{737BBD39-E8D4-494A-BC6C-1E7A79E94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19672" y="1904799"/>
            <a:ext cx="3040380" cy="3040380"/>
          </a:xfrm>
          <a:prstGeom prst="rect">
            <a:avLst/>
          </a:prstGeom>
        </p:spPr>
      </p:pic>
      <p:sp>
        <p:nvSpPr>
          <p:cNvPr id="10" name="Рамка 9">
            <a:extLst>
              <a:ext uri="{FF2B5EF4-FFF2-40B4-BE49-F238E27FC236}">
                <a16:creationId xmlns:a16="http://schemas.microsoft.com/office/drawing/2014/main" xmlns="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xmlns="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6E8DD4-89BC-E048-8532-DBFD97597E0E}"/>
              </a:ext>
            </a:extLst>
          </p:cNvPr>
          <p:cNvSpPr txBox="1"/>
          <p:nvPr/>
        </p:nvSpPr>
        <p:spPr>
          <a:xfrm>
            <a:off x="128338" y="4037365"/>
            <a:ext cx="438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</a:rPr>
              <a:t>ВАЖНОЕ ДОПОЛНЕНИЕ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59EC1B-F66B-A24D-9E0F-B49C5B91DCF2}"/>
              </a:ext>
            </a:extLst>
          </p:cNvPr>
          <p:cNvSpPr/>
          <p:nvPr/>
        </p:nvSpPr>
        <p:spPr>
          <a:xfrm>
            <a:off x="4833852" y="1741668"/>
            <a:ext cx="6623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учитель – предметник выявляет работу, которую списали:</a:t>
            </a:r>
          </a:p>
          <a:p>
            <a:pPr algn="just"/>
            <a:endParaRPr lang="ru-RU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Выставляет в журнал оценку «2» с пометкой «без права пересдачи»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проводит очное (онлайн) собеседование по работе и имеет право изменить оценку.</a:t>
            </a:r>
          </a:p>
        </p:txBody>
      </p:sp>
    </p:spTree>
    <p:extLst>
      <p:ext uri="{BB962C8B-B14F-4D97-AF65-F5344CB8AC3E}">
        <p14:creationId xmlns:p14="http://schemas.microsoft.com/office/powerpoint/2010/main" val="280049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pPr algn="ctr"/>
            <a:r>
              <a:rPr lang="ru-RU" b="1" dirty="0"/>
              <a:t>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2024"/>
            <a:ext cx="10515600" cy="4984939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Проводится преимущественно заочно с использованием дистанционных образовательных технологий.</a:t>
            </a:r>
          </a:p>
          <a:p>
            <a:r>
              <a:rPr lang="ru-RU" altLang="ru-RU" sz="2400" dirty="0"/>
              <a:t>Текущий контроль успеваемости проводится в виде интернет-аттестаций по всем предметам учебного плана МШЗД.</a:t>
            </a:r>
          </a:p>
          <a:p>
            <a:r>
              <a:rPr lang="ru-RU" altLang="ru-RU" sz="2400" b="1" dirty="0"/>
              <a:t>В установленные сроки учащийся скачивает из личного кабинета контрольные работы, тесты или темы проектов, выполняет и загружает в личный кабинет письменные работы и звуковые файлы для проверки.</a:t>
            </a:r>
          </a:p>
          <a:p>
            <a:r>
              <a:rPr lang="ru-RU" altLang="ru-RU" sz="2400" dirty="0"/>
              <a:t>Из оценок за контрольные работы, написанные заочно или под наблюдением, тесты и проекты формируются </a:t>
            </a:r>
            <a:r>
              <a:rPr lang="ru-RU" altLang="ru-RU" sz="2400" b="1" dirty="0">
                <a:solidFill>
                  <a:srgbClr val="FF0000"/>
                </a:solidFill>
              </a:rPr>
              <a:t>годовые оценки</a:t>
            </a:r>
            <a:r>
              <a:rPr lang="ru-RU" altLang="ru-RU" sz="2400" dirty="0"/>
              <a:t>.</a:t>
            </a:r>
          </a:p>
          <a:p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0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контрольным работам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485900"/>
            <a:ext cx="10696575" cy="4691063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Объем контрольных работ должен соответствовать возрастным особенностям учащихся.</a:t>
            </a:r>
          </a:p>
          <a:p>
            <a:r>
              <a:rPr lang="ru-RU" altLang="ru-RU" sz="2400" dirty="0"/>
              <a:t>Каждая контрольная работа должна </a:t>
            </a:r>
          </a:p>
          <a:p>
            <a:pPr marL="0" indent="0">
              <a:buNone/>
            </a:pPr>
            <a:r>
              <a:rPr lang="ru-RU" altLang="ru-RU" sz="2400" dirty="0"/>
              <a:t>-содержать ТОЛЬКО тот материал, который отражен в календарно-тематическом планировании (КТП) за определенный период; </a:t>
            </a:r>
          </a:p>
          <a:p>
            <a:pPr marL="0" indent="0">
              <a:buNone/>
            </a:pPr>
            <a:r>
              <a:rPr lang="ru-RU" altLang="ru-RU" sz="2400" dirty="0"/>
              <a:t>-соответствовать учебнику, заявленному в СПИСКЕ УЧЕБНИКОВ (</a:t>
            </a:r>
            <a:r>
              <a:rPr lang="en-US" altLang="ru-RU" sz="2400" dirty="0">
                <a:hlinkClick r:id="rId2"/>
              </a:rPr>
              <a:t>https://distant.isotm.ru/students/textbook-lists/</a:t>
            </a:r>
            <a:r>
              <a:rPr lang="ru-RU" altLang="ru-RU" sz="2400" dirty="0"/>
              <a:t>).</a:t>
            </a:r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r>
              <a:rPr lang="ru-RU" altLang="ru-RU" sz="2400" dirty="0"/>
              <a:t>-Многостраничный </a:t>
            </a:r>
            <a:r>
              <a:rPr lang="en-US" altLang="ru-RU" sz="2400" dirty="0"/>
              <a:t>PDF</a:t>
            </a:r>
            <a:r>
              <a:rPr lang="ru-RU" altLang="ru-RU" sz="2400" dirty="0"/>
              <a:t>-файл</a:t>
            </a:r>
          </a:p>
          <a:p>
            <a:pPr marL="0" indent="0">
              <a:buNone/>
            </a:pPr>
            <a:r>
              <a:rPr lang="ru-RU" altLang="ru-RU" sz="2400" dirty="0"/>
              <a:t>-Архив с </a:t>
            </a:r>
            <a:r>
              <a:rPr lang="en-US" altLang="ru-RU" sz="2400" dirty="0"/>
              <a:t>JPG-</a:t>
            </a:r>
            <a:r>
              <a:rPr lang="ru-RU" altLang="ru-RU" sz="2400" dirty="0"/>
              <a:t>файлами</a:t>
            </a:r>
          </a:p>
          <a:p>
            <a:pPr marL="0" indent="0">
              <a:buNone/>
            </a:pPr>
            <a:r>
              <a:rPr lang="ru-RU" altLang="ru-RU" sz="2400" dirty="0"/>
              <a:t>Объём файла не более 15 МБ</a:t>
            </a:r>
          </a:p>
          <a:p>
            <a:pPr marL="0" indent="0">
              <a:buNone/>
            </a:pPr>
            <a:endParaRPr lang="ru-RU" altLang="ru-RU" sz="2400" dirty="0"/>
          </a:p>
          <a:p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0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Время на выполнение контрольных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ru-RU" dirty="0"/>
              <a:t>На выполнение </a:t>
            </a:r>
            <a:r>
              <a:rPr lang="ru-RU" altLang="ru-RU" b="1" dirty="0"/>
              <a:t>контрольных работ</a:t>
            </a:r>
            <a:r>
              <a:rPr lang="ru-RU" altLang="ru-RU" dirty="0"/>
              <a:t> учащийся должен тратить не более:</a:t>
            </a:r>
            <a:endParaRPr lang="ru-RU" altLang="ru-RU" sz="3200" dirty="0"/>
          </a:p>
          <a:p>
            <a:pPr lvl="1"/>
            <a:r>
              <a:rPr lang="ru-RU" altLang="ru-RU" sz="2800" dirty="0"/>
              <a:t>1-4 класс - 45 минут</a:t>
            </a:r>
          </a:p>
          <a:p>
            <a:pPr lvl="1"/>
            <a:r>
              <a:rPr lang="ru-RU" altLang="ru-RU" sz="2800" dirty="0"/>
              <a:t>5-8 класс - 60 минут</a:t>
            </a:r>
          </a:p>
          <a:p>
            <a:pPr lvl="1"/>
            <a:r>
              <a:rPr lang="ru-RU" altLang="ru-RU" sz="2800" dirty="0">
                <a:solidFill>
                  <a:prstClr val="black"/>
                </a:solidFill>
              </a:rPr>
              <a:t>9-11 класс - 90 минут</a:t>
            </a:r>
          </a:p>
          <a:p>
            <a:pPr lvl="1"/>
            <a:endParaRPr lang="ru-RU" altLang="ru-RU" sz="2800" dirty="0"/>
          </a:p>
          <a:p>
            <a:r>
              <a:rPr lang="ru-RU" altLang="ru-RU" dirty="0"/>
              <a:t>На выполнение </a:t>
            </a:r>
            <a:r>
              <a:rPr lang="ru-RU" altLang="ru-RU" b="1" dirty="0"/>
              <a:t>годовых контрольных работ</a:t>
            </a:r>
            <a:r>
              <a:rPr lang="ru-RU" altLang="ru-RU" dirty="0"/>
              <a:t> учащийся должен тратить не более:</a:t>
            </a:r>
          </a:p>
          <a:p>
            <a:pPr lvl="1"/>
            <a:r>
              <a:rPr lang="ru-RU" altLang="ru-RU" sz="2800" dirty="0"/>
              <a:t>5-11 класс - </a:t>
            </a:r>
            <a:r>
              <a:rPr lang="en-US" altLang="ru-RU" sz="2800" dirty="0"/>
              <a:t>90</a:t>
            </a:r>
            <a:r>
              <a:rPr lang="ru-RU" altLang="ru-RU" sz="2800" dirty="0"/>
              <a:t> минут</a:t>
            </a:r>
          </a:p>
          <a:p>
            <a:pPr marL="457200" lvl="1" indent="0">
              <a:buNone/>
            </a:pPr>
            <a:r>
              <a:rPr lang="ru-RU" altLang="ru-RU" sz="2800" dirty="0">
                <a:solidFill>
                  <a:prstClr val="black"/>
                </a:solidFill>
              </a:rPr>
              <a:t>НО работы в формате ОГЭ, ЕГЭ могут занимать больше времени</a:t>
            </a:r>
          </a:p>
          <a:p>
            <a:pPr lvl="1"/>
            <a:endParaRPr lang="ru-RU" altLang="ru-RU" sz="2800" dirty="0"/>
          </a:p>
          <a:p>
            <a:pPr lvl="1"/>
            <a:endParaRPr lang="ru-RU" altLang="ru-RU" sz="2800" dirty="0"/>
          </a:p>
          <a:p>
            <a:pPr lvl="1"/>
            <a:r>
              <a:rPr lang="ru-RU" altLang="ru-RU" sz="2800" b="1" dirty="0">
                <a:solidFill>
                  <a:srgbClr val="FF0000"/>
                </a:solidFill>
              </a:rPr>
              <a:t>НО подготовка ПРОЕКТОВ может занять больше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22894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8443"/>
            <a:ext cx="10515600" cy="4900793"/>
          </a:xfrm>
        </p:spPr>
        <p:txBody>
          <a:bodyPr>
            <a:normAutofit/>
          </a:bodyPr>
          <a:lstStyle/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5</a:t>
            </a:r>
            <a:r>
              <a:rPr lang="ru-RU" altLang="ru-RU" dirty="0"/>
              <a:t> «отлично» - 	90-100% правильных ответов</a:t>
            </a:r>
          </a:p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4</a:t>
            </a:r>
            <a:r>
              <a:rPr lang="ru-RU" altLang="ru-RU" dirty="0"/>
              <a:t> «хорошо» - 	70-89% правильных ответов</a:t>
            </a:r>
          </a:p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3</a:t>
            </a:r>
            <a:r>
              <a:rPr lang="ru-RU" altLang="ru-RU" dirty="0"/>
              <a:t> «удовлетворительно» - 	50-69% правильных ответов</a:t>
            </a:r>
          </a:p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2</a:t>
            </a:r>
            <a:r>
              <a:rPr lang="ru-RU" altLang="ru-RU" dirty="0"/>
              <a:t> «неудовлетворительно» - 0-49% правильных ответов</a:t>
            </a:r>
          </a:p>
          <a:p>
            <a:r>
              <a:rPr lang="ru-RU" altLang="ru-RU" u="sng" dirty="0"/>
              <a:t>Оценка </a:t>
            </a:r>
            <a:r>
              <a:rPr lang="ru-RU" altLang="ru-RU" b="1" u="sng" dirty="0">
                <a:solidFill>
                  <a:srgbClr val="FF0000"/>
                </a:solidFill>
              </a:rPr>
              <a:t>1</a:t>
            </a:r>
            <a:r>
              <a:rPr lang="ru-RU" altLang="ru-RU" u="sng" dirty="0"/>
              <a:t> ставится за не сданную в установленные сроки работу.</a:t>
            </a:r>
          </a:p>
          <a:p>
            <a:endParaRPr lang="ru-RU" altLang="ru-RU" u="sng" dirty="0"/>
          </a:p>
          <a:p>
            <a:r>
              <a:rPr lang="ru-RU" altLang="ru-RU" b="1" dirty="0"/>
              <a:t>1 класс – </a:t>
            </a:r>
            <a:r>
              <a:rPr lang="ru-RU" altLang="ru-RU" b="1" dirty="0" err="1"/>
              <a:t>безоценочная</a:t>
            </a:r>
            <a:r>
              <a:rPr lang="ru-RU" altLang="ru-RU" b="1" dirty="0"/>
              <a:t> система: </a:t>
            </a:r>
          </a:p>
          <a:p>
            <a:r>
              <a:rPr lang="ru-RU" altLang="ru-RU" dirty="0"/>
              <a:t>А – аттестован </a:t>
            </a:r>
          </a:p>
          <a:p>
            <a:r>
              <a:rPr lang="ru-RU" altLang="ru-RU" dirty="0"/>
              <a:t>Н/А – не аттестован</a:t>
            </a:r>
          </a:p>
          <a:p>
            <a:endParaRPr lang="ru-RU" altLang="ru-RU" u="sng" dirty="0"/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8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531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ОБЯЗАТЕЛЬНОЕ ТЕСТИРОВАНИЕ ПРИ ПЕРЕХОДЕ ИЛИ ПОСТУПЛЕНИИ В 9 КЛАСС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3871"/>
            <a:ext cx="10515600" cy="3933091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По окончании 8 класса </a:t>
            </a:r>
            <a:r>
              <a:rPr lang="ru-RU" altLang="ru-RU" sz="2400" b="1" dirty="0">
                <a:solidFill>
                  <a:srgbClr val="FF0000"/>
                </a:solidFill>
              </a:rPr>
              <a:t>обязательно</a:t>
            </a:r>
            <a:r>
              <a:rPr lang="ru-RU" altLang="ru-RU" sz="2400" dirty="0"/>
              <a:t> </a:t>
            </a:r>
            <a:r>
              <a:rPr lang="ru-RU" altLang="ru-RU" sz="2400" u="sng" dirty="0"/>
              <a:t>очное</a:t>
            </a:r>
            <a:r>
              <a:rPr lang="ru-RU" altLang="ru-RU" sz="2400" dirty="0"/>
              <a:t> (для проживающих в Москве) или </a:t>
            </a:r>
            <a:r>
              <a:rPr lang="ru-RU" altLang="ru-RU" sz="2400" u="sng" dirty="0"/>
              <a:t>дистанционное с наблюдателем</a:t>
            </a:r>
            <a:r>
              <a:rPr lang="ru-RU" altLang="ru-RU" sz="2400" dirty="0"/>
              <a:t> (для проживающих в других городах) тестирование по </a:t>
            </a:r>
            <a:r>
              <a:rPr lang="ru-RU" altLang="ru-RU" sz="2400" b="1" dirty="0">
                <a:solidFill>
                  <a:srgbClr val="00B050"/>
                </a:solidFill>
              </a:rPr>
              <a:t>русскому языку и математике</a:t>
            </a:r>
            <a:r>
              <a:rPr lang="ru-RU" altLang="ru-RU" sz="2400" dirty="0"/>
              <a:t>. В 9 класс принимаются учащиеся, не имеющие академических задолженностей и показавшие удовлетворительный результат тестирования.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6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27730"/>
            <a:ext cx="11912616" cy="66025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</a:t>
            </a:r>
            <a:r>
              <a:rPr lang="ru-RU" b="1" dirty="0">
                <a:solidFill>
                  <a:srgbClr val="00B050"/>
                </a:solidFill>
              </a:rPr>
              <a:t>БИОЛОГИЯ, ФИЗИКА и ХИМИЯ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Лабораторные работы проводятся:</a:t>
            </a:r>
          </a:p>
          <a:p>
            <a:pPr marL="0" indent="0">
              <a:buNone/>
            </a:pPr>
            <a:r>
              <a:rPr lang="ru-RU" b="1" dirty="0"/>
              <a:t>• дистанционно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 время интернет-уроков в соответствии с календарно-тематическим планированием</a:t>
            </a:r>
            <a:br>
              <a:rPr lang="ru-RU" dirty="0"/>
            </a:br>
            <a:r>
              <a:rPr lang="ru-RU" b="1" dirty="0"/>
              <a:t>• очно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помещении школы по адресу Москва, Сумской проезд, д.5А по графику, определенному МШЗД. Количество мест ограничено. Обязательна онлайн регистрация.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CD1147-B11A-4255-B2D2-93136F63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87" y="1027906"/>
            <a:ext cx="3609975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cap="all" dirty="0"/>
              <a:t>ЛАБОРАТОРНЫЕ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3632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Внешняя диагностика МЦКО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825625"/>
            <a:ext cx="10698707" cy="4351338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Внимание! Школа вправе заменить любую из дистанционных аттестаций на очное тестирование в рамках выполнения требований </a:t>
            </a:r>
            <a:r>
              <a:rPr lang="ru-RU" altLang="ru-RU" dirty="0" err="1">
                <a:solidFill>
                  <a:srgbClr val="FF0000"/>
                </a:solidFill>
              </a:rPr>
              <a:t>Рособрнадзора</a:t>
            </a:r>
            <a:r>
              <a:rPr lang="ru-RU" altLang="ru-RU" dirty="0">
                <a:solidFill>
                  <a:srgbClr val="FF0000"/>
                </a:solidFill>
              </a:rPr>
              <a:t> и Департамента образования </a:t>
            </a:r>
            <a:r>
              <a:rPr lang="ru-RU" altLang="ru-RU" dirty="0" err="1">
                <a:solidFill>
                  <a:srgbClr val="FF0000"/>
                </a:solidFill>
              </a:rPr>
              <a:t>г.Москвы</a:t>
            </a:r>
            <a:r>
              <a:rPr lang="ru-RU" altLang="ru-RU" dirty="0">
                <a:solidFill>
                  <a:srgbClr val="FF0000"/>
                </a:solidFill>
              </a:rPr>
              <a:t> по независимой оценке качества образования. </a:t>
            </a:r>
            <a:r>
              <a:rPr lang="ru-RU" altLang="ru-RU" b="1" dirty="0">
                <a:solidFill>
                  <a:srgbClr val="FF0000"/>
                </a:solidFill>
              </a:rPr>
              <a:t/>
            </a:r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en-US" altLang="ru-RU" sz="3600" dirty="0">
                <a:hlinkClick r:id="rId2"/>
              </a:rPr>
              <a:t>https://mcko.ru/pages/monitoring_and_diagnostics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88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b="1" dirty="0"/>
              <a:t>ВСЕРОССИЙСКИЕ ПРОВЕРОЧНЫЕ РАБОТЫ (ВПР)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58" y="14552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ОСОБЕННОСТИ:</a:t>
            </a:r>
          </a:p>
          <a:p>
            <a:r>
              <a:rPr lang="ru-RU" sz="2400" dirty="0"/>
              <a:t>ребенок пишет контрольную в своей школе в ОПРЕДЕЛЕННЫЙ школой день;</a:t>
            </a:r>
          </a:p>
          <a:p>
            <a:r>
              <a:rPr lang="ru-RU" sz="2400" dirty="0"/>
              <a:t>длительность не превышает двух классных часов (90 минут);</a:t>
            </a:r>
          </a:p>
          <a:p>
            <a:r>
              <a:rPr lang="ru-RU" sz="2400" dirty="0"/>
              <a:t>коллегия преподавателей совместно проверяет работы в течение 3-5 дней.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Результаты написанных работ не повлияют на:</a:t>
            </a:r>
          </a:p>
          <a:p>
            <a:r>
              <a:rPr lang="ru-RU" sz="2400" dirty="0"/>
              <a:t>на оценки в конце года (приравниваются к контрольной работе № 4).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95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53163" y="446392"/>
            <a:ext cx="4682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https://distant.isotm.ru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430C89C-FC1A-4FDA-8E9A-3EE5EBE50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1550" y="1196790"/>
            <a:ext cx="10229849" cy="49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ГОСУДАРСТВЕННАЯ ИТОГОВАЯ АТТЕСТАЦИЯ (ГИА)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58" y="2313708"/>
            <a:ext cx="10515600" cy="349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/>
              <a:t>это общее название для обязательных экзаменов, завершающих освоение имеющих государственную аккредитацию основных образовательных программ среднего и основного общего образования в Российской Федерации.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19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531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Основной государственный экзамен (ОГЭ)</a:t>
            </a:r>
            <a:b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9 КЛАСС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3871"/>
            <a:ext cx="10515600" cy="3933091"/>
          </a:xfrm>
        </p:spPr>
        <p:txBody>
          <a:bodyPr>
            <a:normAutofit/>
          </a:bodyPr>
          <a:lstStyle/>
          <a:p>
            <a:r>
              <a:rPr lang="ru-RU" altLang="ru-RU" sz="2400" b="1" dirty="0"/>
              <a:t>Февраль</a:t>
            </a:r>
            <a:r>
              <a:rPr lang="ru-RU" altLang="ru-RU" sz="2400" dirty="0"/>
              <a:t> – </a:t>
            </a:r>
            <a:r>
              <a:rPr lang="ru-RU" altLang="ru-RU" sz="2400" b="1" dirty="0"/>
              <a:t>ОЧНОЕ</a:t>
            </a:r>
            <a:r>
              <a:rPr lang="ru-RU" altLang="ru-RU" sz="2400" dirty="0"/>
              <a:t> устное собеседование по русскому языку (допуск к ГИА) </a:t>
            </a:r>
          </a:p>
          <a:p>
            <a:r>
              <a:rPr lang="ru-RU" altLang="ru-RU" sz="2400" b="1" dirty="0"/>
              <a:t>Май – июнь</a:t>
            </a:r>
            <a:r>
              <a:rPr lang="ru-RU" altLang="ru-RU" sz="2400" dirty="0"/>
              <a:t> – </a:t>
            </a:r>
            <a:r>
              <a:rPr lang="ru-RU" altLang="ru-RU" sz="2400" b="1" dirty="0"/>
              <a:t>ОЧНЫЕ</a:t>
            </a:r>
            <a:r>
              <a:rPr lang="ru-RU" altLang="ru-RU" sz="2400" dirty="0"/>
              <a:t> ОГЭ по 4 предметам (русский язык, математика, 2 предмета по выбору учащегося)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97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4278"/>
            <a:ext cx="10515600" cy="101641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Единый государственный экзамен (ЕГЭ)</a:t>
            </a:r>
            <a:b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10 и 11 КЛАСС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Для 10 класса:</a:t>
            </a:r>
          </a:p>
          <a:p>
            <a:pPr marL="0" indent="0">
              <a:buNone/>
              <a:defRPr/>
            </a:pPr>
            <a:r>
              <a:rPr lang="ru-RU" b="1" dirty="0"/>
              <a:t>Май – июнь </a:t>
            </a:r>
            <a:r>
              <a:rPr lang="ru-RU" dirty="0"/>
              <a:t>– </a:t>
            </a:r>
            <a:r>
              <a:rPr lang="ru-RU" b="1" dirty="0"/>
              <a:t>ОЧНОЕ</a:t>
            </a:r>
            <a:r>
              <a:rPr lang="ru-RU" dirty="0"/>
              <a:t> ЕГЭ по математике (базовый уровень) и географии по выбору учащегося. 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Для 11 класса:</a:t>
            </a:r>
          </a:p>
          <a:p>
            <a:pPr marL="0" indent="0">
              <a:buNone/>
              <a:defRPr/>
            </a:pPr>
            <a:r>
              <a:rPr lang="ru-RU" b="1" dirty="0"/>
              <a:t>Декабрь</a:t>
            </a:r>
            <a:r>
              <a:rPr lang="ru-RU" dirty="0"/>
              <a:t> – </a:t>
            </a:r>
            <a:r>
              <a:rPr lang="ru-RU" b="1" dirty="0"/>
              <a:t>ОЧНОЕ</a:t>
            </a:r>
            <a:r>
              <a:rPr lang="ru-RU" dirty="0"/>
              <a:t> сочинение по литературе (допуск в ГИА). </a:t>
            </a:r>
          </a:p>
          <a:p>
            <a:pPr marL="0" indent="0">
              <a:buNone/>
              <a:defRPr/>
            </a:pPr>
            <a:r>
              <a:rPr lang="ru-RU" b="1" dirty="0"/>
              <a:t>Май – июнь </a:t>
            </a:r>
            <a:r>
              <a:rPr lang="ru-RU" dirty="0"/>
              <a:t>– </a:t>
            </a:r>
            <a:r>
              <a:rPr lang="ru-RU" b="1" dirty="0"/>
              <a:t>ОЧНЫЕ</a:t>
            </a:r>
            <a:r>
              <a:rPr lang="ru-RU" dirty="0"/>
              <a:t> ЕГЭ по русскому языку, математике и предметам по выбору учащегося. </a:t>
            </a:r>
            <a:endParaRPr lang="ru-RU" b="1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41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РОДИТЕЛЬСКОЕ СОБРАНИЕ для ВЫПУСКНИКОВ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8 сентября 2022 г. в 18:00</a:t>
            </a:r>
          </a:p>
          <a:p>
            <a:r>
              <a:rPr lang="ru-RU" dirty="0"/>
              <a:t>Программа подготовки к ГИА (будет размещена к 8 сентября </a:t>
            </a:r>
            <a:r>
              <a:rPr lang="en-US" dirty="0">
                <a:hlinkClick r:id="rId2"/>
              </a:rPr>
              <a:t>https://distant.isotm.ru/gia-vpr/gia/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12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год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3" y="1539875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каникул 2022-2023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Осенние	29 октября – 6 ноября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Зимние	31 декабря	– 8 января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Весенние	2</a:t>
            </a:r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	– 2 апреля</a:t>
            </a:r>
          </a:p>
          <a:p>
            <a:pPr algn="l"/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Окончание учебного года: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 9 и 11 класс – 20 мая 2023 года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– 8, 10 класс – 27 мая 2023 года </a:t>
            </a: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015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ВНЕУРОЧНАЯ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Общение со сверстниками происходит не только в дистанционном формате, но и во время различных внеурочных мероприятий. Ученикам предлагается посещение музеев и выставок, театров (организуется как очное, так и дистанционное участие), участие в олимпиадах (ВОШ, олимпиады МШЗД), викторинах (Русский медвежонок), конкурсах, творческих и научных лабораториях, развивающих мастер-классах.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Линейка 1 сентября</a:t>
            </a:r>
          </a:p>
          <a:p>
            <a:r>
              <a:rPr lang="ru-RU" sz="2400" dirty="0"/>
              <a:t>Рождественская программа</a:t>
            </a:r>
          </a:p>
          <a:p>
            <a:r>
              <a:rPr lang="ru-RU" sz="2400" dirty="0"/>
              <a:t>Праздник мам</a:t>
            </a:r>
          </a:p>
          <a:p>
            <a:r>
              <a:rPr lang="ru-RU" sz="2400" dirty="0"/>
              <a:t>Школьный пикник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67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>
                <a:hlinkClick r:id="rId2"/>
              </a:rPr>
              <a:t>https://distant.isotm.ru/</a:t>
            </a:r>
            <a:endParaRPr lang="ru-RU" altLang="ru-RU" dirty="0"/>
          </a:p>
          <a:p>
            <a:r>
              <a:rPr lang="en-US" altLang="ru-RU" dirty="0">
                <a:hlinkClick r:id="rId3"/>
              </a:rPr>
              <a:t>https://isotm.ru/</a:t>
            </a:r>
            <a:endParaRPr lang="ru-RU" altLang="ru-RU" dirty="0"/>
          </a:p>
          <a:p>
            <a:r>
              <a:rPr lang="en-US" altLang="ru-RU" dirty="0">
                <a:hlinkClick r:id="rId4"/>
              </a:rPr>
              <a:t>https://mcko.ru/pages/monitoring_and_diagnostics</a:t>
            </a:r>
            <a:endParaRPr lang="ru-RU" altLang="ru-RU" dirty="0"/>
          </a:p>
          <a:p>
            <a:r>
              <a:rPr lang="en-US" altLang="ru-RU" dirty="0">
                <a:hlinkClick r:id="rId5"/>
              </a:rPr>
              <a:t>https://4vpr.ru/</a:t>
            </a:r>
            <a:endParaRPr lang="ru-RU" altLang="ru-RU" dirty="0"/>
          </a:p>
          <a:p>
            <a:r>
              <a:rPr lang="en-US" altLang="ru-RU" dirty="0">
                <a:hlinkClick r:id="rId6"/>
              </a:rPr>
              <a:t> https://vpr.sdamgia.ru/</a:t>
            </a:r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913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F9BC64-2BB0-C240-B7E4-79D75DB8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094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" y="5019675"/>
            <a:ext cx="8096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</a:rPr>
              <a:t>Зацепина Мария Ивановна</a:t>
            </a:r>
            <a:r>
              <a:rPr lang="en-US" altLang="ru-RU" sz="2800" b="1" dirty="0">
                <a:solidFill>
                  <a:schemeClr val="bg1"/>
                </a:solidFill>
              </a:rPr>
              <a:t/>
            </a:r>
            <a:br>
              <a:rPr lang="en-US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зам. директора по УВР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en-US" altLang="ru-RU" sz="2800" b="1" dirty="0">
                <a:solidFill>
                  <a:schemeClr val="bg1"/>
                </a:solidFill>
              </a:rPr>
              <a:t>mzatsepina@schooloftomorrow.ru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r>
              <a:rPr lang="en-US" altLang="ru-RU" sz="2800" b="1" dirty="0"/>
              <a:t/>
            </a:r>
            <a:br>
              <a:rPr lang="en-US" alt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618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27730"/>
            <a:ext cx="11912616" cy="6602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/>
              <a:t>Еженедельные </a:t>
            </a:r>
            <a:r>
              <a:rPr lang="ru-RU" altLang="ru-RU" b="1" u="sng" dirty="0">
                <a:hlinkClick r:id="rId3"/>
              </a:rPr>
              <a:t>интернет-уроки</a:t>
            </a:r>
            <a:r>
              <a:rPr lang="ru-RU" altLang="ru-RU" dirty="0"/>
              <a:t> в режиме онлайн конференций для группы учеников и учителя на </a:t>
            </a:r>
            <a:r>
              <a:rPr lang="ru-RU" altLang="ru-RU" b="1" u="sng" dirty="0">
                <a:hlinkClick r:id="rId4"/>
              </a:rPr>
              <a:t>платформе ZOOM</a:t>
            </a:r>
            <a:r>
              <a:rPr lang="ru-RU" altLang="ru-RU" b="1" u="sng" dirty="0"/>
              <a:t>.</a:t>
            </a:r>
          </a:p>
          <a:p>
            <a:r>
              <a:rPr lang="ru-RU" dirty="0"/>
              <a:t>По каждому предмету учебного плана МШЗД проводится один урок в неделю (1 академический час). В 9-11 классах даются дополнительные уроки в рамках подготовки к ГИА.</a:t>
            </a:r>
            <a:endParaRPr lang="ru-RU" altLang="ru-RU" b="1" u="sng" dirty="0"/>
          </a:p>
          <a:p>
            <a:r>
              <a:rPr lang="ru-RU" altLang="ru-RU" b="1" u="sng" dirty="0"/>
              <a:t>В 1 классе обязательное присутствие взрослого рядом с учеником!!!</a:t>
            </a:r>
          </a:p>
          <a:p>
            <a:endParaRPr lang="ru-RU" altLang="ru-RU" b="1" u="sng" dirty="0"/>
          </a:p>
          <a:p>
            <a:endParaRPr lang="ru-RU" altLang="ru-RU" b="1" u="sng" dirty="0"/>
          </a:p>
          <a:p>
            <a:pPr algn="ctr"/>
            <a:r>
              <a:rPr lang="ru-RU" altLang="ru-RU" u="sng" dirty="0"/>
              <a:t>Домашние задания в электронном дневнике.</a:t>
            </a:r>
          </a:p>
          <a:p>
            <a:pPr algn="ctr"/>
            <a:r>
              <a:rPr lang="ru-RU" altLang="ru-RU" u="sng" dirty="0"/>
              <a:t>Календарно-тематическое планирование </a:t>
            </a:r>
            <a:r>
              <a:rPr lang="ru-RU" altLang="ru-RU" b="1" u="sng" dirty="0"/>
              <a:t>(</a:t>
            </a:r>
            <a:r>
              <a:rPr lang="en-US" altLang="ru-RU" dirty="0">
                <a:hlinkClick r:id="rId5"/>
              </a:rPr>
              <a:t>https://distant.isotm.ru/students/planning/</a:t>
            </a:r>
            <a:r>
              <a:rPr lang="ru-RU" altLang="ru-RU" b="1" u="sng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1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892" y="1348797"/>
            <a:ext cx="4620490" cy="329247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Личный кабинет в электронном дневнике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3"/>
              </a:rPr>
              <a:t>http://isotm.ru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1667" y="711174"/>
            <a:ext cx="6318299" cy="57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3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5893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BB2298B-11A2-4B6A-8EE5-B98D7247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5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Содержание:</a:t>
            </a:r>
          </a:p>
          <a:p>
            <a:r>
              <a:rPr lang="ru-RU" dirty="0"/>
              <a:t>Предметы, изучаемые в данном классе;</a:t>
            </a:r>
          </a:p>
          <a:p>
            <a:r>
              <a:rPr lang="ru-RU" dirty="0"/>
              <a:t>Количество аттестаций;</a:t>
            </a:r>
          </a:p>
          <a:p>
            <a:r>
              <a:rPr lang="ru-RU" dirty="0"/>
              <a:t>По материалу какого академического периода составлена контрольная работа;</a:t>
            </a:r>
          </a:p>
          <a:p>
            <a:r>
              <a:rPr lang="ru-RU" dirty="0"/>
              <a:t>Период сдачи аттестации;</a:t>
            </a:r>
          </a:p>
          <a:p>
            <a:r>
              <a:rPr lang="ru-RU" dirty="0"/>
              <a:t>Особенности (аттестация с наблюдением или без).</a:t>
            </a:r>
          </a:p>
        </p:txBody>
      </p:sp>
    </p:spTree>
    <p:extLst>
      <p:ext uri="{BB962C8B-B14F-4D97-AF65-F5344CB8AC3E}">
        <p14:creationId xmlns:p14="http://schemas.microsoft.com/office/powerpoint/2010/main" val="102203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7163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BB2298B-11A2-4B6A-8EE5-B98D7247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5875"/>
            <a:ext cx="11115675" cy="489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Особенности: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Иностранный язык (английский) – </a:t>
            </a:r>
            <a:r>
              <a:rPr lang="ru-RU" sz="2000" b="1" dirty="0">
                <a:solidFill>
                  <a:srgbClr val="FF0000"/>
                </a:solidFill>
              </a:rPr>
              <a:t>со 2 класса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4 класса</a:t>
            </a:r>
            <a:r>
              <a:rPr lang="ru-RU" sz="2000" dirty="0"/>
              <a:t> отдельные предметы в 4 аттестации ПОД НАБЛЮДЕНИЕМ;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5 класса</a:t>
            </a:r>
            <a:r>
              <a:rPr lang="ru-RU" sz="2000" dirty="0"/>
              <a:t> ВТОРОЙ ИНОСТРАННЫЙ ЯЗЫК (французский/ немецкий) изучается </a:t>
            </a:r>
            <a:r>
              <a:rPr lang="ru-RU" sz="2000" b="1" dirty="0">
                <a:solidFill>
                  <a:srgbClr val="FF0000"/>
                </a:solidFill>
              </a:rPr>
              <a:t>факультативно</a:t>
            </a:r>
            <a:r>
              <a:rPr lang="ru-RU" sz="2000" dirty="0"/>
              <a:t> (по заявлению родителей);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8 класса</a:t>
            </a:r>
            <a:r>
              <a:rPr lang="ru-RU" sz="2000" dirty="0"/>
              <a:t> РУССКИЙ ЯЗЫК и АЛГЕБРА вторая и четвёртая аттестации ПОД НАБЛЮДЕНИЕМ;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ОБЖ, МХК </a:t>
            </a:r>
            <a:r>
              <a:rPr lang="ru-RU" sz="2000" dirty="0"/>
              <a:t>– отдельные проекты или тесты!!!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Музыка, ИЗО, технология, физкультура, ОРКСЭ, ОДНКНР, ОБЖ, МХК, астрономия изучаются </a:t>
            </a:r>
            <a:r>
              <a:rPr lang="ru-RU" sz="2000" b="1" dirty="0">
                <a:solidFill>
                  <a:srgbClr val="FF0000"/>
                </a:solidFill>
              </a:rPr>
              <a:t>САМОСТОЯТЕЛЬНО</a:t>
            </a:r>
            <a:r>
              <a:rPr lang="ru-RU" sz="2000" dirty="0"/>
              <a:t>, аттестация 1 раз в 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5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7" y="2435043"/>
            <a:ext cx="3779039" cy="3487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75C34B-38F3-4043-A8BE-37360FC6C288}"/>
              </a:ext>
            </a:extLst>
          </p:cNvPr>
          <p:cNvSpPr txBox="1"/>
          <p:nvPr/>
        </p:nvSpPr>
        <p:spPr>
          <a:xfrm>
            <a:off x="4308056" y="673021"/>
            <a:ext cx="570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Тематическое планирование создано с учётом аттестационных периодов.</a:t>
            </a:r>
          </a:p>
          <a:p>
            <a:r>
              <a:rPr lang="en-US" sz="2400" dirty="0">
                <a:solidFill>
                  <a:srgbClr val="C00000"/>
                </a:solidFill>
                <a:hlinkClick r:id="rId3"/>
              </a:rPr>
              <a:t>https://distant.isotm.ru/students/planning/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3EB327-37AC-3543-8F67-C4BCA69AF0CD}"/>
              </a:ext>
            </a:extLst>
          </p:cNvPr>
          <p:cNvSpPr txBox="1"/>
          <p:nvPr/>
        </p:nvSpPr>
        <p:spPr>
          <a:xfrm>
            <a:off x="445233" y="4422957"/>
            <a:ext cx="7413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ВСЕГО  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КОНТРОЛЬНЫЕ РАБОТЫ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53E28A-4A48-994F-8754-59BB1533E67A}"/>
              </a:ext>
            </a:extLst>
          </p:cNvPr>
          <p:cNvSpPr txBox="1"/>
          <p:nvPr/>
        </p:nvSpPr>
        <p:spPr>
          <a:xfrm>
            <a:off x="5351044" y="1929725"/>
            <a:ext cx="616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Контрольные работы включают ТОЛЬКО темы, отражённые в ТЕМАТИЧЕСКОМ ПЛАНИРОВАНИИ.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7549C3-0F32-0E47-80F3-D775CE8A392A}"/>
              </a:ext>
            </a:extLst>
          </p:cNvPr>
          <p:cNvSpPr txBox="1"/>
          <p:nvPr/>
        </p:nvSpPr>
        <p:spPr>
          <a:xfrm>
            <a:off x="7335551" y="3299572"/>
            <a:ext cx="39409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Аттестационные периоды: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№1 / сентябрь – октябрь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№2 / ноябрь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№3 / декабрь – январь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№4 / февраль - апрель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18" name="Рамка 17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0" name="Рисунок 19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63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89BBAA-A569-9949-8DA4-47E8B88D2A58}"/>
              </a:ext>
            </a:extLst>
          </p:cNvPr>
          <p:cNvSpPr/>
          <p:nvPr/>
        </p:nvSpPr>
        <p:spPr>
          <a:xfrm>
            <a:off x="5168066" y="24953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10 число месяца: Загрузка работ учащимися 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Классные руководители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информируют учеников через личный кабинет (новости).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xmlns="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xmlns="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pic>
        <p:nvPicPr>
          <p:cNvPr id="15" name="Рисунок 14" descr="Повествование контур">
            <a:extLst>
              <a:ext uri="{FF2B5EF4-FFF2-40B4-BE49-F238E27FC236}">
                <a16:creationId xmlns:a16="http://schemas.microsoft.com/office/drawing/2014/main" xmlns="" id="{3D21588A-A263-004C-BB13-99EC6B9A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7446" y="1219808"/>
            <a:ext cx="2322250" cy="2322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6E8DD4-89BC-E048-8532-DBFD97597E0E}"/>
              </a:ext>
            </a:extLst>
          </p:cNvPr>
          <p:cNvSpPr txBox="1"/>
          <p:nvPr/>
        </p:nvSpPr>
        <p:spPr>
          <a:xfrm>
            <a:off x="352860" y="4068399"/>
            <a:ext cx="3795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ПРОВЕРКА 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КОНТРОЛЬНЫХ РАБОТ</a:t>
            </a:r>
          </a:p>
        </p:txBody>
      </p:sp>
      <p:pic>
        <p:nvPicPr>
          <p:cNvPr id="9" name="Рисунок 8" descr="Значок 1 со сплошной заливкой">
            <a:extLst>
              <a:ext uri="{FF2B5EF4-FFF2-40B4-BE49-F238E27FC236}">
                <a16:creationId xmlns:a16="http://schemas.microsoft.com/office/drawing/2014/main" xmlns="" id="{0B096C72-5AEB-2749-B3A8-C809E443E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58127" y="2434759"/>
            <a:ext cx="957369" cy="95736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A665BA-2C04-934D-895C-010FEEBEE373}"/>
              </a:ext>
            </a:extLst>
          </p:cNvPr>
          <p:cNvSpPr/>
          <p:nvPr/>
        </p:nvSpPr>
        <p:spPr>
          <a:xfrm>
            <a:off x="5203997" y="3985544"/>
            <a:ext cx="656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число месяца (после 18:00)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/>
              <a:t>Куратор</a:t>
            </a:r>
            <a:r>
              <a:rPr lang="ru-RU" dirty="0"/>
              <a:t> формирует список учащихся, чьих работ нет на сайте, и выставляет «1».</a:t>
            </a:r>
          </a:p>
        </p:txBody>
      </p:sp>
      <p:pic>
        <p:nvPicPr>
          <p:cNvPr id="20" name="Рисунок 19" descr="Значок со сплошной заливкой">
            <a:extLst>
              <a:ext uri="{FF2B5EF4-FFF2-40B4-BE49-F238E27FC236}">
                <a16:creationId xmlns:a16="http://schemas.microsoft.com/office/drawing/2014/main" xmlns="" id="{F00FCDB7-127D-9F47-8A8A-FD06CC6A2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93462" y="3895379"/>
            <a:ext cx="923330" cy="92333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83D8F5C-D5C2-1540-9FB8-9BEAEDF0D0DE}"/>
              </a:ext>
            </a:extLst>
          </p:cNvPr>
          <p:cNvSpPr/>
          <p:nvPr/>
        </p:nvSpPr>
        <p:spPr>
          <a:xfrm>
            <a:off x="5203997" y="5345572"/>
            <a:ext cx="655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– 25 число месяца </a:t>
            </a:r>
          </a:p>
          <a:p>
            <a:pPr algn="just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проверяют работы и выставляют оценки.</a:t>
            </a:r>
          </a:p>
          <a:p>
            <a:pPr algn="just"/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Значок 3 со сплошной заливкой">
            <a:extLst>
              <a:ext uri="{FF2B5EF4-FFF2-40B4-BE49-F238E27FC236}">
                <a16:creationId xmlns:a16="http://schemas.microsoft.com/office/drawing/2014/main" xmlns="" id="{633728B9-B0C8-314E-AF0C-2D57C75C63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92166" y="5206335"/>
            <a:ext cx="923330" cy="9233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7CD997-307E-BB44-8ACA-B3E12CCC0E1A}"/>
              </a:ext>
            </a:extLst>
          </p:cNvPr>
          <p:cNvSpPr txBox="1"/>
          <p:nvPr/>
        </p:nvSpPr>
        <p:spPr>
          <a:xfrm>
            <a:off x="4235855" y="615335"/>
            <a:ext cx="7415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КУРАТОР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Сотрудник технического отдела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Работает в тесном контакте в классным руководителем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Сопровождает контрольную работу </a:t>
            </a:r>
            <a:r>
              <a:rPr lang="ru-RU" sz="2000" b="1" dirty="0">
                <a:solidFill>
                  <a:srgbClr val="C00000"/>
                </a:solidFill>
              </a:rPr>
              <a:t>от момента загрузки до момента выставлении за неё оценки учителем</a:t>
            </a:r>
          </a:p>
        </p:txBody>
      </p:sp>
    </p:spTree>
    <p:extLst>
      <p:ext uri="{BB962C8B-B14F-4D97-AF65-F5344CB8AC3E}">
        <p14:creationId xmlns:p14="http://schemas.microsoft.com/office/powerpoint/2010/main" val="30036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9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Сроки загрузки и проверки контрольных работ</a:t>
            </a:r>
            <a:br>
              <a:rPr lang="ru-RU" sz="3200" b="1" dirty="0"/>
            </a:br>
            <a:r>
              <a:rPr lang="en-US" sz="3200" b="1" dirty="0">
                <a:hlinkClick r:id="rId2"/>
              </a:rPr>
              <a:t>https://distant.isotm.ru/students/test-papers/</a:t>
            </a:r>
            <a:r>
              <a:rPr lang="ru-RU" sz="3200" b="1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xmlns="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xmlns="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08F11AC0-BD63-42B1-B1DD-60CE27E46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2371" y="1921744"/>
            <a:ext cx="11507257" cy="33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3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1000</Words>
  <Application>Microsoft Office PowerPoint</Application>
  <PresentationFormat>Широкоэкранный</PresentationFormat>
  <Paragraphs>149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ОБУЧЕНИЕ</vt:lpstr>
      <vt:lpstr>Личный кабинет в электронном дневнике http://isotm.ru </vt:lpstr>
      <vt:lpstr>Индивидуальный учебный план https://distant.isotm.ru/students/syllabus/ </vt:lpstr>
      <vt:lpstr>Индивидуальный учебный план</vt:lpstr>
      <vt:lpstr>Презентация PowerPoint</vt:lpstr>
      <vt:lpstr>Презентация PowerPoint</vt:lpstr>
      <vt:lpstr>Сроки загрузки и проверки контрольных работ https://distant.isotm.ru/students/test-papers/ </vt:lpstr>
      <vt:lpstr>Презентация PowerPoint</vt:lpstr>
      <vt:lpstr>Презентация PowerPoint</vt:lpstr>
      <vt:lpstr>Аттестация</vt:lpstr>
      <vt:lpstr>Требования к контрольным работам</vt:lpstr>
      <vt:lpstr>Время на выполнение контрольных работ</vt:lpstr>
      <vt:lpstr>СИСТЕМА ОЦЕНИВАНИЯ</vt:lpstr>
      <vt:lpstr>ОБЯЗАТЕЛЬНОЕ ТЕСТИРОВАНИЕ ПРИ ПЕРЕХОДЕ ИЛИ ПОСТУПЛЕНИИ В 9 КЛАСС</vt:lpstr>
      <vt:lpstr>ЛАБОРАТОРНЫЕ РАБОТЫ</vt:lpstr>
      <vt:lpstr>Внешняя диагностика МЦКО</vt:lpstr>
      <vt:lpstr>ВСЕРОССИЙСКИЕ ПРОВЕРОЧНЫЕ РАБОТЫ (ВПР)</vt:lpstr>
      <vt:lpstr>ГОСУДАРСТВЕННАЯ ИТОГОВАЯ АТТЕСТАЦИЯ (ГИА)</vt:lpstr>
      <vt:lpstr>Основной государственный экзамен (ОГЭ) 9 КЛАСС</vt:lpstr>
      <vt:lpstr>Единый государственный экзамен (ЕГЭ) 10 и 11 КЛАСС</vt:lpstr>
      <vt:lpstr>РОДИТЕЛЬСКОЕ СОБРАНИЕ для ВЫПУСКНИКОВ</vt:lpstr>
      <vt:lpstr>Учебный год</vt:lpstr>
      <vt:lpstr>ВНЕУРОЧНАЯ ДЕЯТЕЛЬНОСТЬ</vt:lpstr>
      <vt:lpstr>Полезные ссылки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Хлопиков</dc:creator>
  <cp:lastModifiedBy>Учетная запись Майкрософт</cp:lastModifiedBy>
  <cp:revision>73</cp:revision>
  <dcterms:created xsi:type="dcterms:W3CDTF">2019-09-02T15:33:00Z</dcterms:created>
  <dcterms:modified xsi:type="dcterms:W3CDTF">2022-08-10T06:56:58Z</dcterms:modified>
</cp:coreProperties>
</file>